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7" r:id="rId3"/>
    <p:sldId id="315" r:id="rId4"/>
    <p:sldId id="316" r:id="rId5"/>
    <p:sldId id="272" r:id="rId6"/>
    <p:sldId id="318" r:id="rId7"/>
    <p:sldId id="320" r:id="rId8"/>
    <p:sldId id="322"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583"/>
    <a:srgbClr val="E8378C"/>
    <a:srgbClr val="1C9BE8"/>
    <a:srgbClr val="E84E0F"/>
    <a:srgbClr val="76C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33"/>
    <p:restoredTop sz="94649"/>
  </p:normalViewPr>
  <p:slideViewPr>
    <p:cSldViewPr snapToGrid="0" snapToObjects="1">
      <p:cViewPr>
        <p:scale>
          <a:sx n="100" d="100"/>
          <a:sy n="100" d="100"/>
        </p:scale>
        <p:origin x="-1944" y="-4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36698-E4F5-FA4F-A147-E80F54E074D7}" type="datetimeFigureOut">
              <a:rPr lang="en-US" smtClean="0"/>
              <a:t>3/27/2019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155EF-AFA4-734C-98B7-0218292A80BE}" type="slidenum">
              <a:rPr lang="en-US" smtClean="0"/>
              <a:t>‹#›</a:t>
            </a:fld>
            <a:endParaRPr lang="en-US"/>
          </a:p>
        </p:txBody>
      </p:sp>
    </p:spTree>
    <p:extLst>
      <p:ext uri="{BB962C8B-B14F-4D97-AF65-F5344CB8AC3E}">
        <p14:creationId xmlns:p14="http://schemas.microsoft.com/office/powerpoint/2010/main" val="195896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05" y="485274"/>
            <a:ext cx="7760208" cy="75285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04409" y="534896"/>
            <a:ext cx="1058191" cy="7069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Blue Page Backgroun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323878" y="461244"/>
            <a:ext cx="917448" cy="842772"/>
          </a:xfrm>
          <a:prstGeom prst="rect">
            <a:avLst/>
          </a:prstGeom>
        </p:spPr>
      </p:pic>
      <p:sp>
        <p:nvSpPr>
          <p:cNvPr id="5" name="Rectangle 4"/>
          <p:cNvSpPr/>
          <p:nvPr userDrawn="1"/>
        </p:nvSpPr>
        <p:spPr>
          <a:xfrm>
            <a:off x="0" y="6375400"/>
            <a:ext cx="9144000" cy="482600"/>
          </a:xfrm>
          <a:prstGeom prst="rect">
            <a:avLst/>
          </a:prstGeom>
          <a:solidFill>
            <a:srgbClr val="1C9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6059" y="6484964"/>
            <a:ext cx="2154936" cy="30175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88"/>
            <a:ext cx="9186545" cy="689297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05" y="485274"/>
            <a:ext cx="7760208" cy="75285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66669" y="2109535"/>
            <a:ext cx="4526280" cy="1673352"/>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04409" y="534896"/>
            <a:ext cx="1058191" cy="70698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Purple P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6375400"/>
            <a:ext cx="9144000" cy="482600"/>
          </a:xfrm>
          <a:prstGeom prst="rect">
            <a:avLst/>
          </a:prstGeom>
          <a:solidFill>
            <a:srgbClr val="52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318124" y="467338"/>
            <a:ext cx="916618" cy="84200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6059" y="6484964"/>
            <a:ext cx="2154936" cy="301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Pink Section">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400"/>
            <a:ext cx="9186545" cy="688761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00" y="6521729"/>
            <a:ext cx="7416165" cy="23280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324000" y="504000"/>
            <a:ext cx="928370" cy="8420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Pink Page Backgroun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318124" y="472666"/>
            <a:ext cx="916617" cy="831351"/>
          </a:xfrm>
          <a:prstGeom prst="rect">
            <a:avLst/>
          </a:prstGeom>
        </p:spPr>
      </p:pic>
      <p:sp>
        <p:nvSpPr>
          <p:cNvPr id="6" name="Rectangle 5"/>
          <p:cNvSpPr/>
          <p:nvPr userDrawn="1"/>
        </p:nvSpPr>
        <p:spPr>
          <a:xfrm>
            <a:off x="0" y="6375400"/>
            <a:ext cx="9144000" cy="482600"/>
          </a:xfrm>
          <a:prstGeom prst="rect">
            <a:avLst/>
          </a:prstGeom>
          <a:solidFill>
            <a:srgbClr val="E83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6059" y="6484964"/>
            <a:ext cx="2154936" cy="3017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Green Sectio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400"/>
            <a:ext cx="9186545" cy="688761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00" y="6521729"/>
            <a:ext cx="7416165" cy="23280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324000" y="504000"/>
            <a:ext cx="928370" cy="84201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Green Page Backgroun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318124" y="472666"/>
            <a:ext cx="916617" cy="831350"/>
          </a:xfrm>
          <a:prstGeom prst="rect">
            <a:avLst/>
          </a:prstGeom>
        </p:spPr>
      </p:pic>
      <p:sp>
        <p:nvSpPr>
          <p:cNvPr id="5" name="Rectangle 4"/>
          <p:cNvSpPr/>
          <p:nvPr userDrawn="1"/>
        </p:nvSpPr>
        <p:spPr>
          <a:xfrm>
            <a:off x="0" y="6375400"/>
            <a:ext cx="9144000" cy="482600"/>
          </a:xfrm>
          <a:prstGeom prst="rect">
            <a:avLst/>
          </a:prstGeom>
          <a:solidFill>
            <a:srgbClr val="76C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6059" y="6484964"/>
            <a:ext cx="2154936" cy="3017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ection Header – Orange Sectio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400"/>
            <a:ext cx="9186545" cy="688761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00" y="6521729"/>
            <a:ext cx="7416165" cy="23280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324000" y="504000"/>
            <a:ext cx="928370" cy="84201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Orange Page Backgroun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318124" y="472666"/>
            <a:ext cx="916616" cy="831350"/>
          </a:xfrm>
          <a:prstGeom prst="rect">
            <a:avLst/>
          </a:prstGeom>
        </p:spPr>
      </p:pic>
      <p:sp>
        <p:nvSpPr>
          <p:cNvPr id="5" name="Rectangle 4"/>
          <p:cNvSpPr/>
          <p:nvPr userDrawn="1"/>
        </p:nvSpPr>
        <p:spPr>
          <a:xfrm>
            <a:off x="0" y="6375400"/>
            <a:ext cx="9144000" cy="482600"/>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6059" y="6484964"/>
            <a:ext cx="2154936" cy="3017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Blue Section">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4766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00" y="6521729"/>
            <a:ext cx="7416165" cy="23280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329876" y="507855"/>
            <a:ext cx="928370" cy="8450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34FE9-4148-B946-8D99-B0BF69F4687E}" type="datetimeFigureOut">
              <a:rPr lang="en-US" smtClean="0"/>
              <a:t>3/27/2019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36ADB-4F83-1147-99CE-8163788F3DDB}" type="slidenum">
              <a:rPr lang="en-US" smtClean="0"/>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0" y="2258486"/>
            <a:ext cx="7518400" cy="1138773"/>
          </a:xfrm>
          <a:prstGeom prst="rect">
            <a:avLst/>
          </a:prstGeom>
          <a:noFill/>
        </p:spPr>
        <p:txBody>
          <a:bodyPr wrap="square" lIns="0" tIns="0" rIns="0" bIns="0" rtlCol="0" anchor="b">
            <a:spAutoFit/>
          </a:bodyPr>
          <a:lstStyle/>
          <a:p>
            <a:pPr algn="ctr"/>
            <a:r>
              <a:rPr lang="en-US" sz="3700" dirty="0" smtClean="0">
                <a:solidFill>
                  <a:srgbClr val="522583"/>
                </a:solidFill>
                <a:latin typeface="Arial" charset="0"/>
                <a:ea typeface="Arial" charset="0"/>
                <a:cs typeface="Arial" charset="0"/>
              </a:rPr>
              <a:t>Gender Pay Gap Report</a:t>
            </a:r>
          </a:p>
          <a:p>
            <a:pPr algn="ctr"/>
            <a:r>
              <a:rPr lang="en-US" sz="3700" dirty="0">
                <a:solidFill>
                  <a:srgbClr val="522583"/>
                </a:solidFill>
                <a:latin typeface="Arial" charset="0"/>
                <a:ea typeface="Arial" charset="0"/>
                <a:cs typeface="Arial" charset="0"/>
              </a:rPr>
              <a:t>a</a:t>
            </a:r>
            <a:r>
              <a:rPr lang="en-US" sz="3700" dirty="0" smtClean="0">
                <a:solidFill>
                  <a:srgbClr val="522583"/>
                </a:solidFill>
                <a:latin typeface="Arial" charset="0"/>
                <a:ea typeface="Arial" charset="0"/>
                <a:cs typeface="Arial" charset="0"/>
              </a:rPr>
              <a:t>s at 31 March 2018</a:t>
            </a:r>
            <a:endParaRPr lang="en-US" sz="3700" dirty="0">
              <a:solidFill>
                <a:srgbClr val="522583"/>
              </a:solidFill>
              <a:latin typeface="Arial" charset="0"/>
              <a:ea typeface="Arial" charset="0"/>
              <a:cs typeface="Arial" charset="0"/>
            </a:endParaRPr>
          </a:p>
        </p:txBody>
      </p:sp>
    </p:spTree>
    <p:extLst>
      <p:ext uri="{BB962C8B-B14F-4D97-AF65-F5344CB8AC3E}">
        <p14:creationId xmlns:p14="http://schemas.microsoft.com/office/powerpoint/2010/main" val="43945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732253"/>
            <a:ext cx="7518400" cy="307777"/>
          </a:xfrm>
          <a:prstGeom prst="rect">
            <a:avLst/>
          </a:prstGeom>
          <a:noFill/>
        </p:spPr>
        <p:txBody>
          <a:bodyPr wrap="square" lIns="0" tIns="0" rIns="0" bIns="0" rtlCol="0" anchor="ctr">
            <a:spAutoFit/>
          </a:bodyPr>
          <a:lstStyle/>
          <a:p>
            <a:r>
              <a:rPr lang="en-GB" sz="2000" b="1" dirty="0">
                <a:latin typeface="Verdana" pitchFamily="34" charset="0"/>
                <a:ea typeface="Verdana" pitchFamily="34" charset="0"/>
              </a:rPr>
              <a:t>Gender pay gap report - our values</a:t>
            </a:r>
            <a:endParaRPr lang="en-GB" sz="2000" dirty="0">
              <a:latin typeface="Verdana" pitchFamily="34" charset="0"/>
              <a:ea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6391894"/>
            <a:ext cx="1504949" cy="425617"/>
          </a:xfrm>
          <a:prstGeom prst="rect">
            <a:avLst/>
          </a:prstGeom>
        </p:spPr>
      </p:pic>
      <p:sp>
        <p:nvSpPr>
          <p:cNvPr id="3" name="TextBox 2"/>
          <p:cNvSpPr txBox="1"/>
          <p:nvPr/>
        </p:nvSpPr>
        <p:spPr>
          <a:xfrm>
            <a:off x="270457" y="1390916"/>
            <a:ext cx="8693240" cy="4493538"/>
          </a:xfrm>
          <a:prstGeom prst="rect">
            <a:avLst/>
          </a:prstGeom>
          <a:noFill/>
        </p:spPr>
        <p:txBody>
          <a:bodyPr wrap="square" rtlCol="0">
            <a:spAutoFit/>
          </a:bodyPr>
          <a:lstStyle/>
          <a:p>
            <a:r>
              <a:rPr lang="en-GB" sz="1100" dirty="0">
                <a:latin typeface="Verdana" pitchFamily="34" charset="0"/>
                <a:ea typeface="Verdana" pitchFamily="34" charset="0"/>
                <a:cs typeface="Verdana" pitchFamily="34" charset="0"/>
              </a:rPr>
              <a:t>Working with local health, care and other partners, we aim to create an integrated network of sustainable services to achieve the best possible outcomes for local people’s health - based around the needs of individuals.</a:t>
            </a:r>
          </a:p>
          <a:p>
            <a:endParaRPr lang="en-GB" sz="1100" dirty="0">
              <a:latin typeface="Verdana" pitchFamily="34" charset="0"/>
              <a:ea typeface="Verdana" pitchFamily="34" charset="0"/>
              <a:cs typeface="Verdana" pitchFamily="34" charset="0"/>
            </a:endParaRPr>
          </a:p>
          <a:p>
            <a:r>
              <a:rPr lang="en-GB" sz="1100" dirty="0">
                <a:latin typeface="Verdana" pitchFamily="34" charset="0"/>
                <a:ea typeface="Verdana" pitchFamily="34" charset="0"/>
                <a:cs typeface="Verdana" pitchFamily="34" charset="0"/>
              </a:rPr>
              <a:t>First Community Health and Care delivers front-line NHS services, providing first-rate care, through our first-rate people, offering first-rate value to our local community.  We offer a friendly face with highly-rated, well run services, delivered by our skilled people. We provide community and specialist rehabilitation therapies and nursing, therapies and nursing in clinics, and children and family health care services. At </a:t>
            </a:r>
            <a:r>
              <a:rPr lang="en-GB" sz="1100" dirty="0" err="1">
                <a:latin typeface="Verdana" pitchFamily="34" charset="0"/>
                <a:ea typeface="Verdana" pitchFamily="34" charset="0"/>
                <a:cs typeface="Verdana" pitchFamily="34" charset="0"/>
              </a:rPr>
              <a:t>Caterham</a:t>
            </a:r>
            <a:r>
              <a:rPr lang="en-GB" sz="1100" dirty="0">
                <a:latin typeface="Verdana" pitchFamily="34" charset="0"/>
                <a:ea typeface="Verdana" pitchFamily="34" charset="0"/>
                <a:cs typeface="Verdana" pitchFamily="34" charset="0"/>
              </a:rPr>
              <a:t> Dene Hospital we have a minor injuries walk in clinic, rapid assessment/treatment clinic and we provide bed-based care. </a:t>
            </a:r>
          </a:p>
          <a:p>
            <a:endParaRPr lang="en-GB" sz="1100" dirty="0">
              <a:latin typeface="Verdana" pitchFamily="34" charset="0"/>
              <a:ea typeface="Verdana" pitchFamily="34" charset="0"/>
              <a:cs typeface="Verdana" pitchFamily="34" charset="0"/>
            </a:endParaRPr>
          </a:p>
          <a:p>
            <a:r>
              <a:rPr lang="en-GB" sz="1100" b="1" dirty="0">
                <a:latin typeface="Verdana" pitchFamily="34" charset="0"/>
                <a:ea typeface="Verdana" pitchFamily="34" charset="0"/>
                <a:cs typeface="Verdana" pitchFamily="34" charset="0"/>
              </a:rPr>
              <a:t>Our </a:t>
            </a:r>
            <a:r>
              <a:rPr lang="en-GB" sz="1100" b="1" dirty="0" smtClean="0">
                <a:latin typeface="Verdana" pitchFamily="34" charset="0"/>
                <a:ea typeface="Verdana" pitchFamily="34" charset="0"/>
                <a:cs typeface="Verdana" pitchFamily="34" charset="0"/>
              </a:rPr>
              <a:t>vision  </a:t>
            </a:r>
            <a:r>
              <a:rPr lang="en-GB" sz="1100" i="1" dirty="0" smtClean="0">
                <a:latin typeface="Verdana" pitchFamily="34" charset="0"/>
                <a:ea typeface="Verdana" pitchFamily="34" charset="0"/>
                <a:cs typeface="Verdana" pitchFamily="34" charset="0"/>
              </a:rPr>
              <a:t>Rejuvenating </a:t>
            </a:r>
            <a:r>
              <a:rPr lang="en-GB" sz="1100" i="1" dirty="0">
                <a:latin typeface="Verdana" pitchFamily="34" charset="0"/>
                <a:ea typeface="Verdana" pitchFamily="34" charset="0"/>
                <a:cs typeface="Verdana" pitchFamily="34" charset="0"/>
              </a:rPr>
              <a:t>the wellbeing of our communities.</a:t>
            </a:r>
          </a:p>
          <a:p>
            <a:endParaRPr lang="en-GB" sz="1100" dirty="0">
              <a:latin typeface="Verdana" pitchFamily="34" charset="0"/>
              <a:ea typeface="Verdana" pitchFamily="34" charset="0"/>
              <a:cs typeface="Verdana" pitchFamily="34" charset="0"/>
            </a:endParaRPr>
          </a:p>
          <a:p>
            <a:r>
              <a:rPr lang="en-GB" sz="1100" b="1" dirty="0">
                <a:latin typeface="Verdana" pitchFamily="34" charset="0"/>
                <a:ea typeface="Verdana" pitchFamily="34" charset="0"/>
                <a:cs typeface="Verdana" pitchFamily="34" charset="0"/>
              </a:rPr>
              <a:t>Our values </a:t>
            </a:r>
          </a:p>
          <a:p>
            <a:endParaRPr lang="en-GB" sz="1100" dirty="0">
              <a:latin typeface="Verdana" pitchFamily="34" charset="0"/>
              <a:ea typeface="Verdana" pitchFamily="34" charset="0"/>
              <a:cs typeface="Verdana" pitchFamily="34" charset="0"/>
            </a:endParaRPr>
          </a:p>
          <a:p>
            <a:r>
              <a:rPr lang="en-GB" sz="1100" b="1" i="1" dirty="0">
                <a:latin typeface="Verdana" pitchFamily="34" charset="0"/>
                <a:ea typeface="Verdana" pitchFamily="34" charset="0"/>
                <a:cs typeface="Verdana" pitchFamily="34" charset="0"/>
              </a:rPr>
              <a:t>First-rate care</a:t>
            </a:r>
          </a:p>
          <a:p>
            <a:r>
              <a:rPr lang="en-GB" sz="1100" dirty="0">
                <a:latin typeface="Verdana" pitchFamily="34" charset="0"/>
                <a:ea typeface="Verdana" pitchFamily="34" charset="0"/>
                <a:cs typeface="Verdana" pitchFamily="34" charset="0"/>
              </a:rPr>
              <a:t>We are trained and knowledgeable professionals committed to providing seamless high quality, timely and safe care without boundaries. We are empathetic to the needs of service users, their families and carers, celebrating patient choice.</a:t>
            </a:r>
          </a:p>
          <a:p>
            <a:r>
              <a:rPr lang="en-GB" sz="1100" b="1" i="1" dirty="0">
                <a:latin typeface="Verdana" pitchFamily="34" charset="0"/>
                <a:ea typeface="Verdana" pitchFamily="34" charset="0"/>
                <a:cs typeface="Verdana" pitchFamily="34" charset="0"/>
              </a:rPr>
              <a:t>First-rate value</a:t>
            </a:r>
          </a:p>
          <a:p>
            <a:r>
              <a:rPr lang="en-GB" sz="1100" dirty="0">
                <a:latin typeface="Verdana" pitchFamily="34" charset="0"/>
                <a:ea typeface="Verdana" pitchFamily="34" charset="0"/>
                <a:cs typeface="Verdana" pitchFamily="34" charset="0"/>
              </a:rPr>
              <a:t>We are efficient and effective in our business, continually learning and improving, and are intellectually curious. We deliver value for money, bespoke care, focused on the health of the service user. We offer value back into the community, leaving a social impact locally.</a:t>
            </a:r>
          </a:p>
          <a:p>
            <a:r>
              <a:rPr lang="en-GB" sz="1100" b="1" i="1" dirty="0">
                <a:latin typeface="Verdana" pitchFamily="34" charset="0"/>
                <a:ea typeface="Verdana" pitchFamily="34" charset="0"/>
                <a:cs typeface="Verdana" pitchFamily="34" charset="0"/>
              </a:rPr>
              <a:t>First-rate people</a:t>
            </a:r>
          </a:p>
          <a:p>
            <a:r>
              <a:rPr lang="en-GB" sz="1100" dirty="0">
                <a:latin typeface="Verdana" pitchFamily="34" charset="0"/>
                <a:ea typeface="Verdana" pitchFamily="34" charset="0"/>
                <a:cs typeface="Verdana" pitchFamily="34" charset="0"/>
              </a:rPr>
              <a:t>We are caring, conscientious, compassionate and approachable people, supported to develop our potential. We are respectful and listen to understand what is important to others, and are effective at communicating with confidence and authenticity. We are flexible and adaptable to our community understanding their requirements of health care services.</a:t>
            </a:r>
          </a:p>
          <a:p>
            <a:endParaRPr lang="en-GB" sz="1100" dirty="0">
              <a:latin typeface="Verdana" pitchFamily="34" charset="0"/>
              <a:ea typeface="Verdana" pitchFamily="34" charset="0"/>
              <a:cs typeface="Verdana" pitchFamily="34" charset="0"/>
            </a:endParaRPr>
          </a:p>
        </p:txBody>
      </p:sp>
      <p:cxnSp>
        <p:nvCxnSpPr>
          <p:cNvPr id="5" name="Straight Connector 4"/>
          <p:cNvCxnSpPr/>
          <p:nvPr/>
        </p:nvCxnSpPr>
        <p:spPr>
          <a:xfrm>
            <a:off x="971550" y="1152525"/>
            <a:ext cx="7461250" cy="9525"/>
          </a:xfrm>
          <a:prstGeom prst="line">
            <a:avLst/>
          </a:prstGeom>
          <a:ln w="28575">
            <a:solidFill>
              <a:srgbClr val="5225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27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732253"/>
            <a:ext cx="7518400" cy="307777"/>
          </a:xfrm>
          <a:prstGeom prst="rect">
            <a:avLst/>
          </a:prstGeom>
          <a:noFill/>
        </p:spPr>
        <p:txBody>
          <a:bodyPr wrap="square" lIns="0" tIns="0" rIns="0" bIns="0" rtlCol="0" anchor="ctr">
            <a:spAutoFit/>
          </a:bodyPr>
          <a:lstStyle/>
          <a:p>
            <a:r>
              <a:rPr lang="en-GB" sz="2000" b="1" dirty="0">
                <a:latin typeface="Verdana" pitchFamily="34" charset="0"/>
                <a:ea typeface="Verdana" pitchFamily="34" charset="0"/>
              </a:rPr>
              <a:t>Reporting Requirements </a:t>
            </a:r>
            <a:endParaRPr lang="en-GB" sz="2000" dirty="0">
              <a:latin typeface="Verdana" pitchFamily="34" charset="0"/>
              <a:ea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6391894"/>
            <a:ext cx="1504949" cy="425617"/>
          </a:xfrm>
          <a:prstGeom prst="rect">
            <a:avLst/>
          </a:prstGeom>
        </p:spPr>
      </p:pic>
      <p:sp>
        <p:nvSpPr>
          <p:cNvPr id="3" name="TextBox 2"/>
          <p:cNvSpPr txBox="1"/>
          <p:nvPr/>
        </p:nvSpPr>
        <p:spPr>
          <a:xfrm>
            <a:off x="695324" y="1199456"/>
            <a:ext cx="7994651" cy="5170646"/>
          </a:xfrm>
          <a:prstGeom prst="rect">
            <a:avLst/>
          </a:prstGeom>
          <a:noFill/>
        </p:spPr>
        <p:txBody>
          <a:bodyPr wrap="square" rtlCol="0">
            <a:spAutoFit/>
          </a:bodyPr>
          <a:lstStyle/>
          <a:p>
            <a:pPr>
              <a:lnSpc>
                <a:spcPct val="150000"/>
              </a:lnSpc>
            </a:pPr>
            <a:r>
              <a:rPr lang="en-GB" sz="1100" dirty="0">
                <a:latin typeface="Verdana" pitchFamily="34" charset="0"/>
                <a:ea typeface="Verdana" pitchFamily="34" charset="0"/>
                <a:cs typeface="Verdana" pitchFamily="34" charset="0"/>
              </a:rPr>
              <a:t>From April 2017 onwards, any UK organisation employing 250 or more employees is required to report publicly on its gender pay in six different ways: </a:t>
            </a:r>
          </a:p>
          <a:p>
            <a:pPr>
              <a:lnSpc>
                <a:spcPct val="150000"/>
              </a:lnSpc>
            </a:pPr>
            <a:r>
              <a:rPr lang="en-GB" sz="1100" dirty="0">
                <a:latin typeface="Verdana" pitchFamily="34" charset="0"/>
                <a:ea typeface="Verdana" pitchFamily="34" charset="0"/>
                <a:cs typeface="Verdana" pitchFamily="34" charset="0"/>
              </a:rPr>
              <a:t> </a:t>
            </a:r>
          </a:p>
          <a:p>
            <a:pPr>
              <a:lnSpc>
                <a:spcPct val="150000"/>
              </a:lnSpc>
            </a:pPr>
            <a:r>
              <a:rPr lang="en-GB" sz="1100" dirty="0">
                <a:latin typeface="Verdana" pitchFamily="34" charset="0"/>
                <a:ea typeface="Verdana" pitchFamily="34" charset="0"/>
                <a:cs typeface="Verdana" pitchFamily="34" charset="0"/>
              </a:rPr>
              <a:t>1. Mean gender pay gap – ordinary pay </a:t>
            </a:r>
          </a:p>
          <a:p>
            <a:pPr>
              <a:lnSpc>
                <a:spcPct val="150000"/>
              </a:lnSpc>
            </a:pPr>
            <a:r>
              <a:rPr lang="en-GB" sz="1100" dirty="0">
                <a:latin typeface="Verdana" pitchFamily="34" charset="0"/>
                <a:ea typeface="Verdana" pitchFamily="34" charset="0"/>
                <a:cs typeface="Verdana" pitchFamily="34" charset="0"/>
              </a:rPr>
              <a:t>2. Median gender pay gap – ordinary pay </a:t>
            </a:r>
          </a:p>
          <a:p>
            <a:pPr>
              <a:lnSpc>
                <a:spcPct val="150000"/>
              </a:lnSpc>
            </a:pPr>
            <a:r>
              <a:rPr lang="en-GB" sz="1100" dirty="0">
                <a:latin typeface="Verdana" pitchFamily="34" charset="0"/>
                <a:ea typeface="Verdana" pitchFamily="34" charset="0"/>
                <a:cs typeface="Verdana" pitchFamily="34" charset="0"/>
              </a:rPr>
              <a:t>3. Mean gender pay gap – bonus pay in the 12 months ending 31 March </a:t>
            </a:r>
          </a:p>
          <a:p>
            <a:pPr>
              <a:lnSpc>
                <a:spcPct val="150000"/>
              </a:lnSpc>
            </a:pPr>
            <a:r>
              <a:rPr lang="en-GB" sz="1100" dirty="0">
                <a:latin typeface="Verdana" pitchFamily="34" charset="0"/>
                <a:ea typeface="Verdana" pitchFamily="34" charset="0"/>
                <a:cs typeface="Verdana" pitchFamily="34" charset="0"/>
              </a:rPr>
              <a:t>4. Median gender pay gap – bonus pay in the 12 months ending 31 March </a:t>
            </a:r>
          </a:p>
          <a:p>
            <a:pPr>
              <a:lnSpc>
                <a:spcPct val="150000"/>
              </a:lnSpc>
            </a:pPr>
            <a:r>
              <a:rPr lang="en-GB" sz="1100" dirty="0">
                <a:latin typeface="Verdana" pitchFamily="34" charset="0"/>
                <a:ea typeface="Verdana" pitchFamily="34" charset="0"/>
                <a:cs typeface="Verdana" pitchFamily="34" charset="0"/>
              </a:rPr>
              <a:t>5. The proportion of male and female employees paid a bonus in the 12 months ending 31 March </a:t>
            </a:r>
          </a:p>
          <a:p>
            <a:pPr>
              <a:lnSpc>
                <a:spcPct val="150000"/>
              </a:lnSpc>
            </a:pPr>
            <a:r>
              <a:rPr lang="en-GB" sz="1100" dirty="0">
                <a:latin typeface="Verdana" pitchFamily="34" charset="0"/>
                <a:ea typeface="Verdana" pitchFamily="34" charset="0"/>
                <a:cs typeface="Verdana" pitchFamily="34" charset="0"/>
              </a:rPr>
              <a:t>6. The proportion of male and female employees in each quartile </a:t>
            </a:r>
          </a:p>
          <a:p>
            <a:pPr>
              <a:lnSpc>
                <a:spcPct val="150000"/>
              </a:lnSpc>
            </a:pPr>
            <a:r>
              <a:rPr lang="en-GB" sz="1100" dirty="0">
                <a:latin typeface="Verdana" pitchFamily="34" charset="0"/>
                <a:ea typeface="Verdana" pitchFamily="34" charset="0"/>
                <a:cs typeface="Verdana" pitchFamily="34" charset="0"/>
              </a:rPr>
              <a:t> </a:t>
            </a:r>
          </a:p>
          <a:p>
            <a:pPr>
              <a:lnSpc>
                <a:spcPct val="150000"/>
              </a:lnSpc>
            </a:pPr>
            <a:r>
              <a:rPr lang="en-GB" sz="1100" dirty="0">
                <a:latin typeface="Verdana" pitchFamily="34" charset="0"/>
                <a:ea typeface="Verdana" pitchFamily="34" charset="0"/>
                <a:cs typeface="Verdana" pitchFamily="34" charset="0"/>
              </a:rPr>
              <a:t>The gender pay gap shows the difference in the average earnings between all male and female employees within First Community</a:t>
            </a:r>
            <a:r>
              <a:rPr lang="en-GB" sz="1100" dirty="0" smtClean="0">
                <a:latin typeface="Verdana" pitchFamily="34" charset="0"/>
                <a:ea typeface="Verdana" pitchFamily="34" charset="0"/>
                <a:cs typeface="Verdana" pitchFamily="34" charset="0"/>
              </a:rPr>
              <a:t>.</a:t>
            </a:r>
          </a:p>
          <a:p>
            <a:pPr>
              <a:lnSpc>
                <a:spcPct val="150000"/>
              </a:lnSpc>
            </a:pPr>
            <a:endParaRPr lang="en-GB" sz="1100" dirty="0" smtClean="0">
              <a:latin typeface="Verdana" pitchFamily="34" charset="0"/>
              <a:ea typeface="Verdana" pitchFamily="34" charset="0"/>
              <a:cs typeface="Verdana" pitchFamily="34" charset="0"/>
            </a:endParaRPr>
          </a:p>
          <a:p>
            <a:pPr>
              <a:lnSpc>
                <a:spcPct val="150000"/>
              </a:lnSpc>
            </a:pPr>
            <a:r>
              <a:rPr lang="en-GB" sz="1100" dirty="0" smtClean="0">
                <a:latin typeface="Verdana" pitchFamily="34" charset="0"/>
                <a:ea typeface="Verdana" pitchFamily="34" charset="0"/>
                <a:cs typeface="Verdana" pitchFamily="34" charset="0"/>
              </a:rPr>
              <a:t>The </a:t>
            </a:r>
            <a:r>
              <a:rPr lang="en-GB" sz="1100" dirty="0">
                <a:latin typeface="Verdana" pitchFamily="34" charset="0"/>
                <a:ea typeface="Verdana" pitchFamily="34" charset="0"/>
                <a:cs typeface="Verdana" pitchFamily="34" charset="0"/>
              </a:rPr>
              <a:t>mean gender pay gap is the difference between the average hourly earnings of men and women</a:t>
            </a:r>
            <a:r>
              <a:rPr lang="en-GB" sz="1100" dirty="0" smtClean="0">
                <a:latin typeface="Verdana" pitchFamily="34" charset="0"/>
                <a:ea typeface="Verdana" pitchFamily="34" charset="0"/>
                <a:cs typeface="Verdana" pitchFamily="34" charset="0"/>
              </a:rPr>
              <a:t>.  The </a:t>
            </a:r>
            <a:r>
              <a:rPr lang="en-GB" sz="1100" dirty="0">
                <a:latin typeface="Verdana" pitchFamily="34" charset="0"/>
                <a:ea typeface="Verdana" pitchFamily="34" charset="0"/>
                <a:cs typeface="Verdana" pitchFamily="34" charset="0"/>
              </a:rPr>
              <a:t>mean </a:t>
            </a:r>
            <a:r>
              <a:rPr lang="en-GB" sz="1100" dirty="0" smtClean="0">
                <a:latin typeface="Verdana" pitchFamily="34" charset="0"/>
                <a:ea typeface="Verdana" pitchFamily="34" charset="0"/>
                <a:cs typeface="Verdana" pitchFamily="34" charset="0"/>
              </a:rPr>
              <a:t>(average) gender </a:t>
            </a:r>
            <a:r>
              <a:rPr lang="en-GB" sz="1100" dirty="0">
                <a:latin typeface="Verdana" pitchFamily="34" charset="0"/>
                <a:ea typeface="Verdana" pitchFamily="34" charset="0"/>
                <a:cs typeface="Verdana" pitchFamily="34" charset="0"/>
              </a:rPr>
              <a:t>pay gap is the difference between the mean hourly rate of pay of male full-pay relevant employees and that of female full-pay relevant employees. </a:t>
            </a:r>
          </a:p>
          <a:p>
            <a:pPr>
              <a:lnSpc>
                <a:spcPct val="150000"/>
              </a:lnSpc>
            </a:pPr>
            <a:r>
              <a:rPr lang="en-GB" sz="1100" dirty="0">
                <a:latin typeface="Verdana" pitchFamily="34" charset="0"/>
                <a:ea typeface="Verdana" pitchFamily="34" charset="0"/>
                <a:cs typeface="Verdana" pitchFamily="34" charset="0"/>
              </a:rPr>
              <a:t> </a:t>
            </a:r>
          </a:p>
          <a:p>
            <a:pPr>
              <a:lnSpc>
                <a:spcPct val="150000"/>
              </a:lnSpc>
            </a:pPr>
            <a:r>
              <a:rPr lang="en-GB" sz="1100" dirty="0">
                <a:latin typeface="Verdana" pitchFamily="34" charset="0"/>
                <a:ea typeface="Verdana" pitchFamily="34" charset="0"/>
                <a:cs typeface="Verdana" pitchFamily="34" charset="0"/>
              </a:rPr>
              <a:t>The median pay gap is the difference between the midpoints in the ranges of hourly earnings of men and women</a:t>
            </a:r>
            <a:r>
              <a:rPr lang="en-GB" sz="1100" dirty="0" smtClean="0">
                <a:latin typeface="Verdana" pitchFamily="34" charset="0"/>
                <a:ea typeface="Verdana" pitchFamily="34" charset="0"/>
                <a:cs typeface="Verdana" pitchFamily="34" charset="0"/>
              </a:rPr>
              <a:t>.  The </a:t>
            </a:r>
            <a:r>
              <a:rPr lang="en-GB" sz="1100" dirty="0">
                <a:latin typeface="Verdana" pitchFamily="34" charset="0"/>
                <a:ea typeface="Verdana" pitchFamily="34" charset="0"/>
                <a:cs typeface="Verdana" pitchFamily="34" charset="0"/>
              </a:rPr>
              <a:t>median </a:t>
            </a:r>
            <a:r>
              <a:rPr lang="en-GB" sz="1100" dirty="0" smtClean="0">
                <a:latin typeface="Verdana" pitchFamily="34" charset="0"/>
                <a:ea typeface="Verdana" pitchFamily="34" charset="0"/>
                <a:cs typeface="Verdana" pitchFamily="34" charset="0"/>
              </a:rPr>
              <a:t>(middle) gender </a:t>
            </a:r>
            <a:r>
              <a:rPr lang="en-GB" sz="1100" dirty="0">
                <a:latin typeface="Verdana" pitchFamily="34" charset="0"/>
                <a:ea typeface="Verdana" pitchFamily="34" charset="0"/>
                <a:cs typeface="Verdana" pitchFamily="34" charset="0"/>
              </a:rPr>
              <a:t>pay gap is the difference between the median hourly rate of pay for male full-pay relevant employees and that of female full-pay relevant employees. </a:t>
            </a:r>
          </a:p>
        </p:txBody>
      </p:sp>
      <p:cxnSp>
        <p:nvCxnSpPr>
          <p:cNvPr id="5" name="Straight Connector 4"/>
          <p:cNvCxnSpPr/>
          <p:nvPr/>
        </p:nvCxnSpPr>
        <p:spPr>
          <a:xfrm>
            <a:off x="962025" y="1152525"/>
            <a:ext cx="7461250" cy="9525"/>
          </a:xfrm>
          <a:prstGeom prst="line">
            <a:avLst/>
          </a:prstGeom>
          <a:ln w="28575">
            <a:solidFill>
              <a:srgbClr val="5225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19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6391894"/>
            <a:ext cx="1504949" cy="425617"/>
          </a:xfrm>
          <a:prstGeom prst="rect">
            <a:avLst/>
          </a:prstGeom>
        </p:spPr>
      </p:pic>
      <p:sp>
        <p:nvSpPr>
          <p:cNvPr id="5" name="TextBox 4"/>
          <p:cNvSpPr txBox="1"/>
          <p:nvPr/>
        </p:nvSpPr>
        <p:spPr>
          <a:xfrm>
            <a:off x="952500" y="732253"/>
            <a:ext cx="7518400" cy="307777"/>
          </a:xfrm>
          <a:prstGeom prst="rect">
            <a:avLst/>
          </a:prstGeom>
          <a:noFill/>
        </p:spPr>
        <p:txBody>
          <a:bodyPr wrap="square" lIns="0" tIns="0" rIns="0" bIns="0" rtlCol="0" anchor="ctr">
            <a:spAutoFit/>
          </a:bodyPr>
          <a:lstStyle/>
          <a:p>
            <a:r>
              <a:rPr lang="en-GB" sz="2000" b="1" dirty="0" smtClean="0">
                <a:latin typeface="Verdana" pitchFamily="34" charset="0"/>
                <a:ea typeface="Verdana" pitchFamily="34" charset="0"/>
              </a:rPr>
              <a:t>Our gender profile</a:t>
            </a:r>
            <a:endParaRPr lang="en-GB" sz="2000" dirty="0">
              <a:latin typeface="Verdana" pitchFamily="34" charset="0"/>
              <a:ea typeface="Verdana" pitchFamily="34" charset="0"/>
            </a:endParaRPr>
          </a:p>
        </p:txBody>
      </p:sp>
      <p:sp>
        <p:nvSpPr>
          <p:cNvPr id="7" name="TextBox 6"/>
          <p:cNvSpPr txBox="1"/>
          <p:nvPr/>
        </p:nvSpPr>
        <p:spPr>
          <a:xfrm>
            <a:off x="742949" y="1352816"/>
            <a:ext cx="3838576" cy="1615827"/>
          </a:xfrm>
          <a:prstGeom prst="rect">
            <a:avLst/>
          </a:prstGeom>
          <a:noFill/>
        </p:spPr>
        <p:txBody>
          <a:bodyPr wrap="square" rtlCol="0">
            <a:spAutoFit/>
          </a:bodyPr>
          <a:lstStyle/>
          <a:p>
            <a:pPr>
              <a:lnSpc>
                <a:spcPct val="150000"/>
              </a:lnSpc>
            </a:pPr>
            <a:r>
              <a:rPr lang="en-GB" sz="1100" b="1" dirty="0" smtClean="0">
                <a:latin typeface="Verdana" pitchFamily="34" charset="0"/>
                <a:ea typeface="Verdana" pitchFamily="34" charset="0"/>
                <a:cs typeface="Verdana" pitchFamily="34" charset="0"/>
              </a:rPr>
              <a:t>Snapshot date – 31 March 2018</a:t>
            </a:r>
          </a:p>
          <a:p>
            <a:pPr algn="just">
              <a:lnSpc>
                <a:spcPct val="150000"/>
              </a:lnSpc>
            </a:pPr>
            <a:r>
              <a:rPr lang="en-GB" sz="1100" dirty="0" smtClean="0">
                <a:latin typeface="Verdana" pitchFamily="34" charset="0"/>
                <a:ea typeface="Verdana" pitchFamily="34" charset="0"/>
                <a:cs typeface="Verdana" pitchFamily="34" charset="0"/>
              </a:rPr>
              <a:t>Figure 1 details our gender profile which is broadly the same as last year, with just 1% point increase of male employees.  Of our the relevant employees, our workforce consisted of 407 female and 35 male members of staff.  </a:t>
            </a:r>
            <a:endParaRPr lang="en-GB" sz="1100"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5" y="2946400"/>
            <a:ext cx="6011863"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009650" y="1152525"/>
            <a:ext cx="7461250" cy="9525"/>
          </a:xfrm>
          <a:prstGeom prst="line">
            <a:avLst/>
          </a:prstGeom>
          <a:ln w="28575">
            <a:solidFill>
              <a:srgbClr val="E837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53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6391894"/>
            <a:ext cx="1504949" cy="425617"/>
          </a:xfrm>
          <a:prstGeom prst="rect">
            <a:avLst/>
          </a:prstGeom>
        </p:spPr>
      </p:pic>
      <p:sp>
        <p:nvSpPr>
          <p:cNvPr id="5" name="TextBox 4"/>
          <p:cNvSpPr txBox="1"/>
          <p:nvPr/>
        </p:nvSpPr>
        <p:spPr>
          <a:xfrm>
            <a:off x="952500" y="732253"/>
            <a:ext cx="7518400" cy="307777"/>
          </a:xfrm>
          <a:prstGeom prst="rect">
            <a:avLst/>
          </a:prstGeom>
          <a:noFill/>
        </p:spPr>
        <p:txBody>
          <a:bodyPr wrap="square" lIns="0" tIns="0" rIns="0" bIns="0" rtlCol="0" anchor="ctr">
            <a:spAutoFit/>
          </a:bodyPr>
          <a:lstStyle/>
          <a:p>
            <a:r>
              <a:rPr lang="en-GB" sz="2000" b="1" dirty="0" smtClean="0">
                <a:latin typeface="Verdana" pitchFamily="34" charset="0"/>
                <a:ea typeface="Verdana" pitchFamily="34" charset="0"/>
              </a:rPr>
              <a:t>Gender profile by band</a:t>
            </a:r>
            <a:endParaRPr lang="en-GB" sz="2000" dirty="0">
              <a:latin typeface="Verdana" pitchFamily="34" charset="0"/>
              <a:ea typeface="Verdana" pitchFamily="34" charset="0"/>
            </a:endParaRPr>
          </a:p>
        </p:txBody>
      </p:sp>
      <p:sp>
        <p:nvSpPr>
          <p:cNvPr id="7" name="TextBox 6"/>
          <p:cNvSpPr txBox="1"/>
          <p:nvPr/>
        </p:nvSpPr>
        <p:spPr>
          <a:xfrm>
            <a:off x="838201" y="1209941"/>
            <a:ext cx="7585074" cy="2462213"/>
          </a:xfrm>
          <a:prstGeom prst="rect">
            <a:avLst/>
          </a:prstGeom>
          <a:noFill/>
        </p:spPr>
        <p:txBody>
          <a:bodyPr wrap="square" rtlCol="0">
            <a:spAutoFit/>
          </a:bodyPr>
          <a:lstStyle/>
          <a:p>
            <a:pPr>
              <a:lnSpc>
                <a:spcPct val="150000"/>
              </a:lnSpc>
            </a:pPr>
            <a:r>
              <a:rPr lang="en-GB" sz="1100" b="1" dirty="0">
                <a:latin typeface="Verdana" pitchFamily="34" charset="0"/>
                <a:ea typeface="Verdana" pitchFamily="34" charset="0"/>
                <a:cs typeface="Verdana" pitchFamily="34" charset="0"/>
              </a:rPr>
              <a:t>Pay structure </a:t>
            </a:r>
            <a:endParaRPr lang="en-GB" sz="1100" b="1" dirty="0" smtClean="0">
              <a:latin typeface="Verdana" pitchFamily="34" charset="0"/>
              <a:ea typeface="Verdana" pitchFamily="34" charset="0"/>
              <a:cs typeface="Verdana" pitchFamily="34" charset="0"/>
            </a:endParaRPr>
          </a:p>
          <a:p>
            <a:pPr>
              <a:lnSpc>
                <a:spcPct val="150000"/>
              </a:lnSpc>
            </a:pPr>
            <a:r>
              <a:rPr lang="en-GB" sz="1100" dirty="0" smtClean="0">
                <a:latin typeface="Verdana" pitchFamily="34" charset="0"/>
                <a:ea typeface="Verdana" pitchFamily="34" charset="0"/>
                <a:cs typeface="Verdana" pitchFamily="34" charset="0"/>
              </a:rPr>
              <a:t>All First Community staff</a:t>
            </a:r>
            <a:r>
              <a:rPr lang="en-GB" sz="1100" dirty="0">
                <a:latin typeface="Verdana" pitchFamily="34" charset="0"/>
                <a:ea typeface="Verdana" pitchFamily="34" charset="0"/>
                <a:cs typeface="Verdana" pitchFamily="34" charset="0"/>
              </a:rPr>
              <a:t>, except for </a:t>
            </a:r>
            <a:r>
              <a:rPr lang="en-GB" sz="1100" dirty="0" smtClean="0">
                <a:latin typeface="Verdana" pitchFamily="34" charset="0"/>
                <a:ea typeface="Verdana" pitchFamily="34" charset="0"/>
                <a:cs typeface="Verdana" pitchFamily="34" charset="0"/>
              </a:rPr>
              <a:t>the Chief Executive Officer and Director of Finance are </a:t>
            </a:r>
            <a:r>
              <a:rPr lang="en-GB" sz="1100" dirty="0">
                <a:latin typeface="Verdana" pitchFamily="34" charset="0"/>
                <a:ea typeface="Verdana" pitchFamily="34" charset="0"/>
                <a:cs typeface="Verdana" pitchFamily="34" charset="0"/>
              </a:rPr>
              <a:t>paid on the National Agenda for Change (</a:t>
            </a:r>
            <a:r>
              <a:rPr lang="en-GB" sz="1100" dirty="0" err="1">
                <a:latin typeface="Verdana" pitchFamily="34" charset="0"/>
                <a:ea typeface="Verdana" pitchFamily="34" charset="0"/>
                <a:cs typeface="Verdana" pitchFamily="34" charset="0"/>
              </a:rPr>
              <a:t>AfC</a:t>
            </a:r>
            <a:r>
              <a:rPr lang="en-GB" sz="1100" dirty="0">
                <a:latin typeface="Verdana" pitchFamily="34" charset="0"/>
                <a:ea typeface="Verdana" pitchFamily="34" charset="0"/>
                <a:cs typeface="Verdana" pitchFamily="34" charset="0"/>
              </a:rPr>
              <a:t>) pay, terms and conditions system.   The terms and conditions set out band structures and pay for all employees to ensure transparency, fairness and equal treatment for all. </a:t>
            </a:r>
            <a:endParaRPr lang="en-GB" sz="1100" dirty="0" smtClean="0">
              <a:latin typeface="Verdana" pitchFamily="34" charset="0"/>
              <a:ea typeface="Verdana" pitchFamily="34" charset="0"/>
              <a:cs typeface="Verdana" pitchFamily="34" charset="0"/>
            </a:endParaRPr>
          </a:p>
          <a:p>
            <a:pPr>
              <a:lnSpc>
                <a:spcPct val="150000"/>
              </a:lnSpc>
            </a:pPr>
            <a:endParaRPr lang="en-GB" sz="1100" b="1" dirty="0">
              <a:latin typeface="Verdana" pitchFamily="34" charset="0"/>
              <a:ea typeface="Verdana" pitchFamily="34" charset="0"/>
              <a:cs typeface="Verdana" pitchFamily="34" charset="0"/>
            </a:endParaRPr>
          </a:p>
          <a:p>
            <a:pPr>
              <a:lnSpc>
                <a:spcPct val="150000"/>
              </a:lnSpc>
            </a:pPr>
            <a:r>
              <a:rPr lang="en-GB" sz="1100" b="1" dirty="0">
                <a:latin typeface="Verdana" pitchFamily="34" charset="0"/>
                <a:ea typeface="Verdana" pitchFamily="34" charset="0"/>
                <a:cs typeface="Verdana" pitchFamily="34" charset="0"/>
              </a:rPr>
              <a:t>Profile across bands </a:t>
            </a:r>
            <a:endParaRPr lang="en-GB" sz="1100" b="1" dirty="0" smtClean="0">
              <a:latin typeface="Verdana" pitchFamily="34" charset="0"/>
              <a:ea typeface="Verdana" pitchFamily="34" charset="0"/>
              <a:cs typeface="Verdana" pitchFamily="34" charset="0"/>
            </a:endParaRPr>
          </a:p>
          <a:p>
            <a:pPr>
              <a:lnSpc>
                <a:spcPct val="150000"/>
              </a:lnSpc>
            </a:pPr>
            <a:r>
              <a:rPr lang="en-GB" sz="1100" dirty="0" smtClean="0">
                <a:latin typeface="Verdana" pitchFamily="34" charset="0"/>
                <a:ea typeface="Verdana" pitchFamily="34" charset="0"/>
                <a:cs typeface="Verdana" pitchFamily="34" charset="0"/>
              </a:rPr>
              <a:t>Figure 2 shows the profile across all bands.  It </a:t>
            </a:r>
            <a:r>
              <a:rPr lang="en-GB" sz="1100" dirty="0">
                <a:latin typeface="Verdana" pitchFamily="34" charset="0"/>
                <a:ea typeface="Verdana" pitchFamily="34" charset="0"/>
                <a:cs typeface="Verdana" pitchFamily="34" charset="0"/>
              </a:rPr>
              <a:t>should be noted that band </a:t>
            </a:r>
            <a:r>
              <a:rPr lang="en-GB" sz="1100" dirty="0" smtClean="0">
                <a:latin typeface="Verdana" pitchFamily="34" charset="0"/>
                <a:ea typeface="Verdana" pitchFamily="34" charset="0"/>
                <a:cs typeface="Verdana" pitchFamily="34" charset="0"/>
              </a:rPr>
              <a:t>1 and 9 </a:t>
            </a:r>
            <a:r>
              <a:rPr lang="en-GB" sz="1100" dirty="0">
                <a:latin typeface="Verdana" pitchFamily="34" charset="0"/>
                <a:ea typeface="Verdana" pitchFamily="34" charset="0"/>
                <a:cs typeface="Verdana" pitchFamily="34" charset="0"/>
              </a:rPr>
              <a:t>is reflective of one employee.  </a:t>
            </a:r>
            <a:r>
              <a:rPr lang="en-GB" sz="1100" dirty="0" smtClean="0">
                <a:latin typeface="Verdana" pitchFamily="34" charset="0"/>
                <a:ea typeface="Verdana" pitchFamily="34" charset="0"/>
                <a:cs typeface="Verdana" pitchFamily="34" charset="0"/>
              </a:rPr>
              <a:t>Similarly pay </a:t>
            </a:r>
            <a:r>
              <a:rPr lang="en-GB" sz="1100" dirty="0">
                <a:latin typeface="Verdana" pitchFamily="34" charset="0"/>
                <a:ea typeface="Verdana" pitchFamily="34" charset="0"/>
                <a:cs typeface="Verdana" pitchFamily="34" charset="0"/>
              </a:rPr>
              <a:t>band </a:t>
            </a:r>
            <a:r>
              <a:rPr lang="en-GB" sz="1100" dirty="0" smtClean="0">
                <a:latin typeface="Verdana" pitchFamily="34" charset="0"/>
                <a:ea typeface="Verdana" pitchFamily="34" charset="0"/>
                <a:cs typeface="Verdana" pitchFamily="34" charset="0"/>
              </a:rPr>
              <a:t>8d and VSM includes </a:t>
            </a:r>
            <a:r>
              <a:rPr lang="en-GB" sz="1100" dirty="0">
                <a:latin typeface="Verdana" pitchFamily="34" charset="0"/>
                <a:ea typeface="Verdana" pitchFamily="34" charset="0"/>
                <a:cs typeface="Verdana" pitchFamily="34" charset="0"/>
              </a:rPr>
              <a:t>just 2 employees. </a:t>
            </a:r>
          </a:p>
          <a:p>
            <a:r>
              <a:rPr lang="en-GB" sz="1100" dirty="0">
                <a:latin typeface="Verdana" pitchFamily="34" charset="0"/>
                <a:ea typeface="Verdana" pitchFamily="34" charset="0"/>
                <a:cs typeface="Verdana" pitchFamily="34" charset="0"/>
              </a:rPr>
              <a:t> </a:t>
            </a:r>
          </a:p>
          <a:p>
            <a:r>
              <a:rPr lang="en-GB" sz="1100" dirty="0">
                <a:latin typeface="Verdana" pitchFamily="34" charset="0"/>
                <a:ea typeface="Verdana" pitchFamily="34" charset="0"/>
                <a:cs typeface="Verdana" pitchFamily="34" charset="0"/>
              </a:rPr>
              <a:t> </a:t>
            </a:r>
          </a:p>
        </p:txBody>
      </p:sp>
      <p:cxnSp>
        <p:nvCxnSpPr>
          <p:cNvPr id="6" name="Straight Connector 5"/>
          <p:cNvCxnSpPr/>
          <p:nvPr/>
        </p:nvCxnSpPr>
        <p:spPr>
          <a:xfrm>
            <a:off x="962025" y="1152525"/>
            <a:ext cx="7461250" cy="9525"/>
          </a:xfrm>
          <a:prstGeom prst="line">
            <a:avLst/>
          </a:prstGeom>
          <a:ln w="28575">
            <a:solidFill>
              <a:srgbClr val="E8378C"/>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1" y="3314701"/>
            <a:ext cx="6696074" cy="30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56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732253"/>
            <a:ext cx="7518400" cy="307777"/>
          </a:xfrm>
          <a:prstGeom prst="rect">
            <a:avLst/>
          </a:prstGeom>
          <a:noFill/>
        </p:spPr>
        <p:txBody>
          <a:bodyPr wrap="square" lIns="0" tIns="0" rIns="0" bIns="0" rtlCol="0" anchor="ctr">
            <a:spAutoFit/>
          </a:bodyPr>
          <a:lstStyle/>
          <a:p>
            <a:r>
              <a:rPr lang="en-GB" sz="2000" b="1" dirty="0" smtClean="0">
                <a:latin typeface="Verdana" pitchFamily="34" charset="0"/>
                <a:ea typeface="Verdana" pitchFamily="34" charset="0"/>
              </a:rPr>
              <a:t>Our gender pay gap data</a:t>
            </a:r>
            <a:endParaRPr lang="en-GB" sz="2000" dirty="0">
              <a:latin typeface="Verdana" pitchFamily="34" charset="0"/>
              <a:ea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6391894"/>
            <a:ext cx="1504949" cy="425617"/>
          </a:xfrm>
          <a:prstGeom prst="rect">
            <a:avLst/>
          </a:prstGeom>
        </p:spPr>
      </p:pic>
      <p:sp>
        <p:nvSpPr>
          <p:cNvPr id="7" name="TextBox 6"/>
          <p:cNvSpPr txBox="1"/>
          <p:nvPr/>
        </p:nvSpPr>
        <p:spPr>
          <a:xfrm>
            <a:off x="895350" y="5000891"/>
            <a:ext cx="7632699" cy="542841"/>
          </a:xfrm>
          <a:prstGeom prst="rect">
            <a:avLst/>
          </a:prstGeom>
          <a:noFill/>
        </p:spPr>
        <p:txBody>
          <a:bodyPr wrap="square" rtlCol="0">
            <a:spAutoFit/>
          </a:bodyPr>
          <a:lstStyle/>
          <a:p>
            <a:pPr algn="just">
              <a:lnSpc>
                <a:spcPct val="150000"/>
              </a:lnSpc>
            </a:pPr>
            <a:r>
              <a:rPr lang="en-GB" sz="1000" dirty="0" smtClean="0">
                <a:latin typeface="Verdana" pitchFamily="34" charset="0"/>
                <a:ea typeface="Verdana" pitchFamily="34" charset="0"/>
                <a:cs typeface="Verdana" pitchFamily="34" charset="0"/>
              </a:rPr>
              <a:t>*With regards to bonus pay, there were no employees who received a bonus pay in the 12 months ending 31 March, as a result </a:t>
            </a:r>
            <a:r>
              <a:rPr lang="en-GB" sz="1000" dirty="0">
                <a:latin typeface="Verdana" pitchFamily="34" charset="0"/>
                <a:ea typeface="Verdana" pitchFamily="34" charset="0"/>
                <a:cs typeface="Verdana" pitchFamily="34" charset="0"/>
              </a:rPr>
              <a:t>the </a:t>
            </a:r>
            <a:r>
              <a:rPr lang="en-GB" sz="1000" dirty="0" smtClean="0">
                <a:latin typeface="Verdana" pitchFamily="34" charset="0"/>
                <a:ea typeface="Verdana" pitchFamily="34" charset="0"/>
                <a:cs typeface="Verdana" pitchFamily="34" charset="0"/>
              </a:rPr>
              <a:t>mean </a:t>
            </a:r>
            <a:r>
              <a:rPr lang="en-GB" sz="1000" dirty="0">
                <a:latin typeface="Verdana" pitchFamily="34" charset="0"/>
                <a:ea typeface="Verdana" pitchFamily="34" charset="0"/>
                <a:cs typeface="Verdana" pitchFamily="34" charset="0"/>
              </a:rPr>
              <a:t>or median gender bonus pay gap </a:t>
            </a:r>
            <a:r>
              <a:rPr lang="en-GB" sz="1000" dirty="0" smtClean="0">
                <a:latin typeface="Verdana" pitchFamily="34" charset="0"/>
                <a:ea typeface="Verdana" pitchFamily="34" charset="0"/>
                <a:cs typeface="Verdana" pitchFamily="34" charset="0"/>
              </a:rPr>
              <a:t>is 0%.</a:t>
            </a:r>
            <a:endParaRPr lang="en-GB" sz="1100" dirty="0">
              <a:latin typeface="Verdana" pitchFamily="34" charset="0"/>
              <a:ea typeface="Verdana" pitchFamily="34" charset="0"/>
              <a:cs typeface="Verdana" pitchFamily="34" charset="0"/>
            </a:endParaRPr>
          </a:p>
        </p:txBody>
      </p:sp>
      <p:sp>
        <p:nvSpPr>
          <p:cNvPr id="6" name="TextBox 5"/>
          <p:cNvSpPr txBox="1"/>
          <p:nvPr/>
        </p:nvSpPr>
        <p:spPr>
          <a:xfrm>
            <a:off x="952500" y="1324241"/>
            <a:ext cx="7632699" cy="786754"/>
          </a:xfrm>
          <a:prstGeom prst="rect">
            <a:avLst/>
          </a:prstGeom>
          <a:noFill/>
        </p:spPr>
        <p:txBody>
          <a:bodyPr wrap="square" rtlCol="0">
            <a:spAutoFit/>
          </a:bodyPr>
          <a:lstStyle/>
          <a:p>
            <a:pPr algn="just">
              <a:lnSpc>
                <a:spcPct val="150000"/>
              </a:lnSpc>
            </a:pPr>
            <a:r>
              <a:rPr lang="en-GB" sz="1050" dirty="0" smtClean="0">
                <a:latin typeface="Verdana" pitchFamily="34" charset="0"/>
                <a:ea typeface="Verdana" pitchFamily="34" charset="0"/>
                <a:cs typeface="Verdana" pitchFamily="34" charset="0"/>
              </a:rPr>
              <a:t>First Community has </a:t>
            </a:r>
            <a:r>
              <a:rPr lang="en-GB" sz="1050" dirty="0">
                <a:latin typeface="Verdana" pitchFamily="34" charset="0"/>
                <a:ea typeface="Verdana" pitchFamily="34" charset="0"/>
                <a:cs typeface="Verdana" pitchFamily="34" charset="0"/>
              </a:rPr>
              <a:t>a mean gender pay gap of </a:t>
            </a:r>
            <a:r>
              <a:rPr lang="en-GB" sz="1050" dirty="0" smtClean="0">
                <a:latin typeface="Verdana" pitchFamily="34" charset="0"/>
                <a:ea typeface="Verdana" pitchFamily="34" charset="0"/>
                <a:cs typeface="Verdana" pitchFamily="34" charset="0"/>
              </a:rPr>
              <a:t>3.2% </a:t>
            </a:r>
            <a:r>
              <a:rPr lang="en-GB" sz="1050" dirty="0">
                <a:latin typeface="Verdana" pitchFamily="34" charset="0"/>
                <a:ea typeface="Verdana" pitchFamily="34" charset="0"/>
                <a:cs typeface="Verdana" pitchFamily="34" charset="0"/>
              </a:rPr>
              <a:t>and a median gender pay gap of </a:t>
            </a:r>
            <a:r>
              <a:rPr lang="en-GB" sz="1050" dirty="0" smtClean="0">
                <a:latin typeface="Verdana" pitchFamily="34" charset="0"/>
                <a:ea typeface="Verdana" pitchFamily="34" charset="0"/>
                <a:cs typeface="Verdana" pitchFamily="34" charset="0"/>
              </a:rPr>
              <a:t>-1.7%.  </a:t>
            </a:r>
            <a:r>
              <a:rPr lang="en-GB" sz="1050" dirty="0">
                <a:latin typeface="Verdana" pitchFamily="34" charset="0"/>
                <a:ea typeface="Verdana" pitchFamily="34" charset="0"/>
                <a:cs typeface="Verdana" pitchFamily="34" charset="0"/>
              </a:rPr>
              <a:t>This is a positive </a:t>
            </a:r>
            <a:r>
              <a:rPr lang="en-GB" sz="1050" dirty="0" smtClean="0">
                <a:latin typeface="Verdana" pitchFamily="34" charset="0"/>
                <a:ea typeface="Verdana" pitchFamily="34" charset="0"/>
                <a:cs typeface="Verdana" pitchFamily="34" charset="0"/>
              </a:rPr>
              <a:t>reduction in our mean gender pay gap of more </a:t>
            </a:r>
            <a:r>
              <a:rPr lang="en-GB" sz="1050" dirty="0">
                <a:latin typeface="Verdana" pitchFamily="34" charset="0"/>
                <a:ea typeface="Verdana" pitchFamily="34" charset="0"/>
                <a:cs typeface="Verdana" pitchFamily="34" charset="0"/>
              </a:rPr>
              <a:t>than </a:t>
            </a:r>
            <a:r>
              <a:rPr lang="en-GB" sz="1050" dirty="0" smtClean="0">
                <a:latin typeface="Verdana" pitchFamily="34" charset="0"/>
                <a:ea typeface="Verdana" pitchFamily="34" charset="0"/>
                <a:cs typeface="Verdana" pitchFamily="34" charset="0"/>
              </a:rPr>
              <a:t>50% </a:t>
            </a:r>
            <a:r>
              <a:rPr lang="en-GB" sz="1050" dirty="0">
                <a:latin typeface="Verdana" pitchFamily="34" charset="0"/>
                <a:ea typeface="Verdana" pitchFamily="34" charset="0"/>
                <a:cs typeface="Verdana" pitchFamily="34" charset="0"/>
              </a:rPr>
              <a:t>from last </a:t>
            </a:r>
            <a:r>
              <a:rPr lang="en-GB" sz="1050" dirty="0" smtClean="0">
                <a:latin typeface="Verdana" pitchFamily="34" charset="0"/>
                <a:ea typeface="Verdana" pitchFamily="34" charset="0"/>
                <a:cs typeface="Verdana" pitchFamily="34" charset="0"/>
              </a:rPr>
              <a:t>year’s figure </a:t>
            </a:r>
            <a:r>
              <a:rPr lang="en-GB" sz="1050" dirty="0">
                <a:latin typeface="Verdana" pitchFamily="34" charset="0"/>
                <a:ea typeface="Verdana" pitchFamily="34" charset="0"/>
                <a:cs typeface="Verdana" pitchFamily="34" charset="0"/>
              </a:rPr>
              <a:t>of </a:t>
            </a:r>
            <a:r>
              <a:rPr lang="en-GB" sz="1050" dirty="0" smtClean="0">
                <a:latin typeface="Verdana" pitchFamily="34" charset="0"/>
                <a:ea typeface="Verdana" pitchFamily="34" charset="0"/>
                <a:cs typeface="Verdana" pitchFamily="34" charset="0"/>
              </a:rPr>
              <a:t>6.5%.  This could be attributed to a slight decrease in the female makeup of the lower quartile.</a:t>
            </a:r>
            <a:endParaRPr lang="en-GB" sz="1050" dirty="0">
              <a:latin typeface="Verdana" pitchFamily="34" charset="0"/>
              <a:ea typeface="Verdana" pitchFamily="34" charset="0"/>
              <a:cs typeface="Verdana" pitchFamily="34" charset="0"/>
            </a:endParaRPr>
          </a:p>
        </p:txBody>
      </p:sp>
      <p:cxnSp>
        <p:nvCxnSpPr>
          <p:cNvPr id="8" name="Straight Connector 7"/>
          <p:cNvCxnSpPr/>
          <p:nvPr/>
        </p:nvCxnSpPr>
        <p:spPr>
          <a:xfrm>
            <a:off x="981075" y="1152525"/>
            <a:ext cx="7461250" cy="9525"/>
          </a:xfrm>
          <a:prstGeom prst="line">
            <a:avLst/>
          </a:prstGeom>
          <a:ln w="28575">
            <a:solidFill>
              <a:srgbClr val="522583"/>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4" y="2482005"/>
            <a:ext cx="3200400" cy="73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576" y="2482006"/>
            <a:ext cx="3024188" cy="73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57274" y="3493351"/>
            <a:ext cx="7413626" cy="1304203"/>
          </a:xfrm>
          <a:prstGeom prst="rect">
            <a:avLst/>
          </a:prstGeom>
        </p:spPr>
        <p:txBody>
          <a:bodyPr wrap="square">
            <a:spAutoFit/>
          </a:bodyPr>
          <a:lstStyle/>
          <a:p>
            <a:pPr>
              <a:lnSpc>
                <a:spcPct val="150000"/>
              </a:lnSpc>
            </a:pPr>
            <a:r>
              <a:rPr lang="en-GB" sz="1050" b="1" dirty="0">
                <a:latin typeface="Verdana" pitchFamily="34" charset="0"/>
                <a:ea typeface="Verdana" pitchFamily="34" charset="0"/>
              </a:rPr>
              <a:t>Recruitment Activity</a:t>
            </a:r>
          </a:p>
          <a:p>
            <a:pPr>
              <a:lnSpc>
                <a:spcPct val="150000"/>
              </a:lnSpc>
            </a:pPr>
            <a:r>
              <a:rPr lang="en-GB" sz="1050" dirty="0">
                <a:latin typeface="Verdana" pitchFamily="34" charset="0"/>
                <a:ea typeface="Verdana" pitchFamily="34" charset="0"/>
              </a:rPr>
              <a:t>Although a single activity will not be the only area to impact our gender pay figures, over the 12 month reporting period, </a:t>
            </a:r>
            <a:r>
              <a:rPr lang="en-GB" sz="1050" dirty="0" smtClean="0">
                <a:latin typeface="Verdana" pitchFamily="34" charset="0"/>
                <a:ea typeface="Verdana" pitchFamily="34" charset="0"/>
              </a:rPr>
              <a:t>the proportion of male senior appointments (band 8 and above) within First Community was 50% compared to female appointments.  For </a:t>
            </a:r>
            <a:r>
              <a:rPr lang="en-GB" sz="1050" dirty="0">
                <a:latin typeface="Verdana" pitchFamily="34" charset="0"/>
                <a:ea typeface="Verdana" pitchFamily="34" charset="0"/>
              </a:rPr>
              <a:t>appointments at band </a:t>
            </a:r>
            <a:r>
              <a:rPr lang="en-GB" sz="1050" dirty="0" smtClean="0">
                <a:latin typeface="Verdana" pitchFamily="34" charset="0"/>
                <a:ea typeface="Verdana" pitchFamily="34" charset="0"/>
              </a:rPr>
              <a:t>8 and above there </a:t>
            </a:r>
            <a:r>
              <a:rPr lang="en-GB" sz="1050" dirty="0">
                <a:latin typeface="Verdana" pitchFamily="34" charset="0"/>
                <a:ea typeface="Verdana" pitchFamily="34" charset="0"/>
              </a:rPr>
              <a:t>were </a:t>
            </a:r>
            <a:r>
              <a:rPr lang="en-GB" sz="1050" dirty="0" smtClean="0">
                <a:latin typeface="Verdana" pitchFamily="34" charset="0"/>
                <a:ea typeface="Verdana" pitchFamily="34" charset="0"/>
              </a:rPr>
              <a:t>4 females </a:t>
            </a:r>
            <a:r>
              <a:rPr lang="en-GB" sz="1050" dirty="0">
                <a:latin typeface="Verdana" pitchFamily="34" charset="0"/>
                <a:ea typeface="Verdana" pitchFamily="34" charset="0"/>
              </a:rPr>
              <a:t>appointed compared to </a:t>
            </a:r>
            <a:r>
              <a:rPr lang="en-GB" sz="1050" dirty="0" smtClean="0">
                <a:latin typeface="Verdana" pitchFamily="34" charset="0"/>
                <a:ea typeface="Verdana" pitchFamily="34" charset="0"/>
              </a:rPr>
              <a:t>2 </a:t>
            </a:r>
            <a:r>
              <a:rPr lang="en-GB" sz="1050" dirty="0">
                <a:latin typeface="Verdana" pitchFamily="34" charset="0"/>
                <a:ea typeface="Verdana" pitchFamily="34" charset="0"/>
              </a:rPr>
              <a:t>male.</a:t>
            </a:r>
          </a:p>
        </p:txBody>
      </p:sp>
    </p:spTree>
    <p:extLst>
      <p:ext uri="{BB962C8B-B14F-4D97-AF65-F5344CB8AC3E}">
        <p14:creationId xmlns:p14="http://schemas.microsoft.com/office/powerpoint/2010/main" val="304492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732253"/>
            <a:ext cx="7518400" cy="307777"/>
          </a:xfrm>
          <a:prstGeom prst="rect">
            <a:avLst/>
          </a:prstGeom>
          <a:noFill/>
        </p:spPr>
        <p:txBody>
          <a:bodyPr wrap="square" lIns="0" tIns="0" rIns="0" bIns="0" rtlCol="0" anchor="ctr">
            <a:spAutoFit/>
          </a:bodyPr>
          <a:lstStyle/>
          <a:p>
            <a:r>
              <a:rPr lang="en-GB" sz="2000" b="1" dirty="0" smtClean="0">
                <a:latin typeface="Verdana" pitchFamily="34" charset="0"/>
                <a:ea typeface="Verdana" pitchFamily="34" charset="0"/>
              </a:rPr>
              <a:t>Our gender pay gap data</a:t>
            </a:r>
            <a:endParaRPr lang="en-GB" sz="2000" dirty="0">
              <a:latin typeface="Verdana" pitchFamily="34" charset="0"/>
              <a:ea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6391894"/>
            <a:ext cx="1504949" cy="425617"/>
          </a:xfrm>
          <a:prstGeom prst="rect">
            <a:avLst/>
          </a:prstGeom>
        </p:spPr>
      </p:pic>
      <p:sp>
        <p:nvSpPr>
          <p:cNvPr id="7" name="TextBox 6"/>
          <p:cNvSpPr txBox="1"/>
          <p:nvPr/>
        </p:nvSpPr>
        <p:spPr>
          <a:xfrm>
            <a:off x="895350" y="5000891"/>
            <a:ext cx="7632699" cy="819455"/>
          </a:xfrm>
          <a:prstGeom prst="rect">
            <a:avLst/>
          </a:prstGeom>
          <a:noFill/>
        </p:spPr>
        <p:txBody>
          <a:bodyPr wrap="square" rtlCol="0">
            <a:spAutoFit/>
          </a:bodyPr>
          <a:lstStyle/>
          <a:p>
            <a:pPr algn="just">
              <a:lnSpc>
                <a:spcPct val="150000"/>
              </a:lnSpc>
            </a:pPr>
            <a:r>
              <a:rPr lang="en-GB" sz="1050" dirty="0">
                <a:latin typeface="Verdana" pitchFamily="34" charset="0"/>
                <a:ea typeface="Verdana" pitchFamily="34" charset="0"/>
                <a:cs typeface="Verdana" pitchFamily="34" charset="0"/>
              </a:rPr>
              <a:t>The percentage of staff within each of the quartiles have remained </a:t>
            </a:r>
            <a:r>
              <a:rPr lang="en-GB" sz="1050" dirty="0" smtClean="0">
                <a:latin typeface="Verdana" pitchFamily="34" charset="0"/>
                <a:ea typeface="Verdana" pitchFamily="34" charset="0"/>
                <a:cs typeface="Verdana" pitchFamily="34" charset="0"/>
              </a:rPr>
              <a:t>fairly consistent </a:t>
            </a:r>
            <a:r>
              <a:rPr lang="en-GB" sz="1050" dirty="0">
                <a:latin typeface="Verdana" pitchFamily="34" charset="0"/>
                <a:ea typeface="Verdana" pitchFamily="34" charset="0"/>
                <a:cs typeface="Verdana" pitchFamily="34" charset="0"/>
              </a:rPr>
              <a:t>to 2017.  There has been </a:t>
            </a:r>
            <a:r>
              <a:rPr lang="en-GB" sz="1050" dirty="0" smtClean="0">
                <a:latin typeface="Verdana" pitchFamily="34" charset="0"/>
                <a:ea typeface="Verdana" pitchFamily="34" charset="0"/>
                <a:cs typeface="Verdana" pitchFamily="34" charset="0"/>
              </a:rPr>
              <a:t>a </a:t>
            </a:r>
            <a:r>
              <a:rPr lang="en-GB" sz="1050" dirty="0">
                <a:latin typeface="Verdana" pitchFamily="34" charset="0"/>
                <a:ea typeface="Verdana" pitchFamily="34" charset="0"/>
                <a:cs typeface="Verdana" pitchFamily="34" charset="0"/>
              </a:rPr>
              <a:t>slight increase in the percentage of </a:t>
            </a:r>
            <a:r>
              <a:rPr lang="en-GB" sz="1050" dirty="0" smtClean="0">
                <a:latin typeface="Verdana" pitchFamily="34" charset="0"/>
                <a:ea typeface="Verdana" pitchFamily="34" charset="0"/>
                <a:cs typeface="Verdana" pitchFamily="34" charset="0"/>
              </a:rPr>
              <a:t>male </a:t>
            </a:r>
            <a:r>
              <a:rPr lang="en-GB" sz="1050" dirty="0">
                <a:latin typeface="Verdana" pitchFamily="34" charset="0"/>
                <a:ea typeface="Verdana" pitchFamily="34" charset="0"/>
                <a:cs typeface="Verdana" pitchFamily="34" charset="0"/>
              </a:rPr>
              <a:t>staff employed in the upper </a:t>
            </a:r>
            <a:r>
              <a:rPr lang="en-GB" sz="1050" dirty="0" smtClean="0">
                <a:latin typeface="Verdana" pitchFamily="34" charset="0"/>
                <a:ea typeface="Verdana" pitchFamily="34" charset="0"/>
                <a:cs typeface="Verdana" pitchFamily="34" charset="0"/>
              </a:rPr>
              <a:t>middle quartile</a:t>
            </a:r>
            <a:r>
              <a:rPr lang="en-GB" sz="1050" dirty="0">
                <a:latin typeface="Verdana" pitchFamily="34" charset="0"/>
                <a:ea typeface="Verdana" pitchFamily="34" charset="0"/>
                <a:cs typeface="Verdana" pitchFamily="34" charset="0"/>
              </a:rPr>
              <a:t>.   Each quartile is broadly representative of the workforce </a:t>
            </a:r>
            <a:r>
              <a:rPr lang="en-GB" sz="1050" dirty="0" smtClean="0">
                <a:latin typeface="Verdana" pitchFamily="34" charset="0"/>
                <a:ea typeface="Verdana" pitchFamily="34" charset="0"/>
                <a:cs typeface="Verdana" pitchFamily="34" charset="0"/>
              </a:rPr>
              <a:t>profile.</a:t>
            </a:r>
            <a:endParaRPr lang="en-GB" sz="1050" dirty="0">
              <a:latin typeface="Verdana" pitchFamily="34" charset="0"/>
              <a:ea typeface="Verdana" pitchFamily="34" charset="0"/>
              <a:cs typeface="Verdana" pitchFamily="34" charset="0"/>
            </a:endParaRPr>
          </a:p>
        </p:txBody>
      </p:sp>
      <p:sp>
        <p:nvSpPr>
          <p:cNvPr id="6" name="TextBox 5"/>
          <p:cNvSpPr txBox="1"/>
          <p:nvPr/>
        </p:nvSpPr>
        <p:spPr>
          <a:xfrm>
            <a:off x="952500" y="1324241"/>
            <a:ext cx="7632699" cy="302006"/>
          </a:xfrm>
          <a:prstGeom prst="rect">
            <a:avLst/>
          </a:prstGeom>
          <a:noFill/>
        </p:spPr>
        <p:txBody>
          <a:bodyPr wrap="square" rtlCol="0">
            <a:spAutoFit/>
          </a:bodyPr>
          <a:lstStyle/>
          <a:p>
            <a:pPr algn="just">
              <a:lnSpc>
                <a:spcPct val="150000"/>
              </a:lnSpc>
            </a:pPr>
            <a:r>
              <a:rPr lang="en-GB" sz="1050" dirty="0">
                <a:latin typeface="Verdana" pitchFamily="34" charset="0"/>
                <a:ea typeface="Verdana" pitchFamily="34" charset="0"/>
                <a:cs typeface="Verdana" pitchFamily="34" charset="0"/>
              </a:rPr>
              <a:t>The information below details the number of staff and the percentage of staff within each salary quartile. </a:t>
            </a:r>
          </a:p>
        </p:txBody>
      </p:sp>
      <p:cxnSp>
        <p:nvCxnSpPr>
          <p:cNvPr id="8" name="Straight Connector 7"/>
          <p:cNvCxnSpPr/>
          <p:nvPr/>
        </p:nvCxnSpPr>
        <p:spPr>
          <a:xfrm>
            <a:off x="981075" y="1152525"/>
            <a:ext cx="7461250" cy="9525"/>
          </a:xfrm>
          <a:prstGeom prst="line">
            <a:avLst/>
          </a:prstGeom>
          <a:ln w="28575">
            <a:solidFill>
              <a:srgbClr val="522583"/>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6" y="1626247"/>
            <a:ext cx="5572125" cy="215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3" y="3781425"/>
            <a:ext cx="61150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37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6391894"/>
            <a:ext cx="1504949" cy="425617"/>
          </a:xfrm>
          <a:prstGeom prst="rect">
            <a:avLst/>
          </a:prstGeom>
        </p:spPr>
      </p:pic>
      <p:sp>
        <p:nvSpPr>
          <p:cNvPr id="5" name="TextBox 4"/>
          <p:cNvSpPr txBox="1"/>
          <p:nvPr/>
        </p:nvSpPr>
        <p:spPr>
          <a:xfrm>
            <a:off x="952500" y="732253"/>
            <a:ext cx="7518400" cy="307777"/>
          </a:xfrm>
          <a:prstGeom prst="rect">
            <a:avLst/>
          </a:prstGeom>
          <a:noFill/>
        </p:spPr>
        <p:txBody>
          <a:bodyPr wrap="square" lIns="0" tIns="0" rIns="0" bIns="0" rtlCol="0" anchor="ctr">
            <a:spAutoFit/>
          </a:bodyPr>
          <a:lstStyle/>
          <a:p>
            <a:r>
              <a:rPr lang="en-GB" sz="2000" b="1" dirty="0">
                <a:latin typeface="Verdana" pitchFamily="34" charset="0"/>
                <a:ea typeface="Verdana" pitchFamily="34" charset="0"/>
              </a:rPr>
              <a:t>Our commitment </a:t>
            </a:r>
          </a:p>
        </p:txBody>
      </p:sp>
      <p:cxnSp>
        <p:nvCxnSpPr>
          <p:cNvPr id="3" name="Straight Connector 2"/>
          <p:cNvCxnSpPr/>
          <p:nvPr/>
        </p:nvCxnSpPr>
        <p:spPr>
          <a:xfrm>
            <a:off x="1009650" y="1152525"/>
            <a:ext cx="7461250" cy="9525"/>
          </a:xfrm>
          <a:prstGeom prst="line">
            <a:avLst/>
          </a:prstGeom>
          <a:ln w="28575">
            <a:solidFill>
              <a:srgbClr val="E8378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4698" y="1695716"/>
            <a:ext cx="7632699" cy="3243196"/>
          </a:xfrm>
          <a:prstGeom prst="rect">
            <a:avLst/>
          </a:prstGeom>
          <a:noFill/>
        </p:spPr>
        <p:txBody>
          <a:bodyPr wrap="square" rtlCol="0">
            <a:spAutoFit/>
          </a:bodyPr>
          <a:lstStyle/>
          <a:p>
            <a:pPr>
              <a:lnSpc>
                <a:spcPct val="150000"/>
              </a:lnSpc>
            </a:pPr>
            <a:r>
              <a:rPr lang="en-GB" sz="1050" dirty="0" smtClean="0">
                <a:latin typeface="Verdana" pitchFamily="34" charset="0"/>
                <a:ea typeface="Verdana" pitchFamily="34" charset="0"/>
                <a:cs typeface="Verdana" pitchFamily="34" charset="0"/>
              </a:rPr>
              <a:t>First Community is committed </a:t>
            </a:r>
            <a:r>
              <a:rPr lang="en-GB" sz="1050" dirty="0">
                <a:latin typeface="Verdana" pitchFamily="34" charset="0"/>
                <a:ea typeface="Verdana" pitchFamily="34" charset="0"/>
                <a:cs typeface="Verdana" pitchFamily="34" charset="0"/>
              </a:rPr>
              <a:t>to </a:t>
            </a:r>
            <a:r>
              <a:rPr lang="en-GB" sz="1050" dirty="0" smtClean="0">
                <a:latin typeface="Verdana" pitchFamily="34" charset="0"/>
                <a:ea typeface="Verdana" pitchFamily="34" charset="0"/>
                <a:cs typeface="Verdana" pitchFamily="34" charset="0"/>
              </a:rPr>
              <a:t>continuing to be being a fair </a:t>
            </a:r>
            <a:r>
              <a:rPr lang="en-GB" sz="1050" dirty="0">
                <a:latin typeface="Verdana" pitchFamily="34" charset="0"/>
                <a:ea typeface="Verdana" pitchFamily="34" charset="0"/>
                <a:cs typeface="Verdana" pitchFamily="34" charset="0"/>
              </a:rPr>
              <a:t>and equal </a:t>
            </a:r>
            <a:r>
              <a:rPr lang="en-GB" sz="1050" dirty="0" smtClean="0">
                <a:latin typeface="Verdana" pitchFamily="34" charset="0"/>
                <a:ea typeface="Verdana" pitchFamily="34" charset="0"/>
                <a:cs typeface="Verdana" pitchFamily="34" charset="0"/>
              </a:rPr>
              <a:t>employer.  Ways in which we can continue to promote equality across the organisation includes: </a:t>
            </a:r>
          </a:p>
          <a:p>
            <a:pPr>
              <a:lnSpc>
                <a:spcPct val="150000"/>
              </a:lnSpc>
            </a:pPr>
            <a:endParaRPr lang="en-GB" sz="1050" dirty="0" smtClean="0">
              <a:latin typeface="Verdana" pitchFamily="34" charset="0"/>
              <a:ea typeface="Verdana" pitchFamily="34" charset="0"/>
              <a:cs typeface="Verdana" pitchFamily="34" charset="0"/>
            </a:endParaRPr>
          </a:p>
          <a:p>
            <a:pPr marL="628650" lvl="1" indent="-171450">
              <a:lnSpc>
                <a:spcPct val="150000"/>
              </a:lnSpc>
              <a:buFont typeface="Wingdings" pitchFamily="2" charset="2"/>
              <a:buChar char="Ø"/>
            </a:pPr>
            <a:r>
              <a:rPr lang="en-GB" sz="1050" dirty="0" smtClean="0">
                <a:latin typeface="Verdana" pitchFamily="34" charset="0"/>
                <a:ea typeface="Verdana" pitchFamily="34" charset="0"/>
                <a:cs typeface="Verdana" pitchFamily="34" charset="0"/>
              </a:rPr>
              <a:t>Encourage </a:t>
            </a:r>
            <a:r>
              <a:rPr lang="en-GB" sz="1050" dirty="0">
                <a:latin typeface="Verdana" pitchFamily="34" charset="0"/>
                <a:ea typeface="Verdana" pitchFamily="34" charset="0"/>
                <a:cs typeface="Verdana" pitchFamily="34" charset="0"/>
              </a:rPr>
              <a:t>flexible working across our organisation at every level, to ensure that our employees have the opportunity to balance their home life and career aspirations.  </a:t>
            </a:r>
            <a:endParaRPr lang="en-GB" sz="1050" dirty="0" smtClean="0">
              <a:latin typeface="Verdana" pitchFamily="34" charset="0"/>
              <a:ea typeface="Verdana" pitchFamily="34" charset="0"/>
              <a:cs typeface="Verdana" pitchFamily="34" charset="0"/>
            </a:endParaRPr>
          </a:p>
          <a:p>
            <a:pPr marL="628650" lvl="1" indent="-171450">
              <a:lnSpc>
                <a:spcPct val="150000"/>
              </a:lnSpc>
              <a:buFont typeface="Wingdings" pitchFamily="2" charset="2"/>
              <a:buChar char="Ø"/>
            </a:pPr>
            <a:r>
              <a:rPr lang="en-GB" sz="1050" dirty="0">
                <a:latin typeface="Verdana" pitchFamily="34" charset="0"/>
                <a:ea typeface="Verdana" pitchFamily="34" charset="0"/>
                <a:cs typeface="Verdana" pitchFamily="34" charset="0"/>
              </a:rPr>
              <a:t>Continue to provide the leadership programme across all levels of staff, to equip managers with the essential insights, knowledge, and skills to directly improve job satisfaction and promote a happy workplace. </a:t>
            </a:r>
          </a:p>
          <a:p>
            <a:pPr>
              <a:lnSpc>
                <a:spcPct val="150000"/>
              </a:lnSpc>
            </a:pPr>
            <a:endParaRPr lang="en-GB" sz="1050" dirty="0" smtClean="0">
              <a:latin typeface="Verdana" pitchFamily="34" charset="0"/>
              <a:ea typeface="Verdana" pitchFamily="34" charset="0"/>
              <a:cs typeface="Verdana" pitchFamily="34" charset="0"/>
            </a:endParaRPr>
          </a:p>
          <a:p>
            <a:pPr>
              <a:lnSpc>
                <a:spcPct val="150000"/>
              </a:lnSpc>
            </a:pPr>
            <a:r>
              <a:rPr lang="en-GB" sz="1050" dirty="0" smtClean="0">
                <a:latin typeface="Verdana" pitchFamily="34" charset="0"/>
                <a:ea typeface="Verdana" pitchFamily="34" charset="0"/>
                <a:cs typeface="Verdana" pitchFamily="34" charset="0"/>
              </a:rPr>
              <a:t>First Community has </a:t>
            </a:r>
            <a:r>
              <a:rPr lang="en-GB" sz="1050" dirty="0">
                <a:latin typeface="Verdana" pitchFamily="34" charset="0"/>
                <a:ea typeface="Verdana" pitchFamily="34" charset="0"/>
                <a:cs typeface="Verdana" pitchFamily="34" charset="0"/>
              </a:rPr>
              <a:t>a robust recruitment process that has equality and diversity </a:t>
            </a:r>
            <a:r>
              <a:rPr lang="en-GB" sz="1050" dirty="0" smtClean="0">
                <a:latin typeface="Verdana" pitchFamily="34" charset="0"/>
                <a:ea typeface="Verdana" pitchFamily="34" charset="0"/>
                <a:cs typeface="Verdana" pitchFamily="34" charset="0"/>
              </a:rPr>
              <a:t>embedded into </a:t>
            </a:r>
            <a:r>
              <a:rPr lang="en-GB" sz="1050" dirty="0">
                <a:latin typeface="Verdana" pitchFamily="34" charset="0"/>
                <a:ea typeface="Verdana" pitchFamily="34" charset="0"/>
                <a:cs typeface="Verdana" pitchFamily="34" charset="0"/>
              </a:rPr>
              <a:t>its </a:t>
            </a:r>
            <a:r>
              <a:rPr lang="en-GB" sz="1050" dirty="0" smtClean="0">
                <a:latin typeface="Verdana" pitchFamily="34" charset="0"/>
                <a:ea typeface="Verdana" pitchFamily="34" charset="0"/>
                <a:cs typeface="Verdana" pitchFamily="34" charset="0"/>
              </a:rPr>
              <a:t>processes.  We will </a:t>
            </a:r>
            <a:r>
              <a:rPr lang="en-GB" sz="1050" dirty="0">
                <a:latin typeface="Verdana" pitchFamily="34" charset="0"/>
                <a:ea typeface="Verdana" pitchFamily="34" charset="0"/>
                <a:cs typeface="Verdana" pitchFamily="34" charset="0"/>
              </a:rPr>
              <a:t>continue to recruit in a non-gender biased </a:t>
            </a:r>
            <a:r>
              <a:rPr lang="en-GB" sz="1050" dirty="0" smtClean="0">
                <a:latin typeface="Verdana" pitchFamily="34" charset="0"/>
                <a:ea typeface="Verdana" pitchFamily="34" charset="0"/>
                <a:cs typeface="Verdana" pitchFamily="34" charset="0"/>
              </a:rPr>
              <a:t>manner to </a:t>
            </a:r>
            <a:r>
              <a:rPr lang="en-GB" sz="1050" dirty="0">
                <a:latin typeface="Verdana" pitchFamily="34" charset="0"/>
                <a:ea typeface="Verdana" pitchFamily="34" charset="0"/>
                <a:cs typeface="Verdana" pitchFamily="34" charset="0"/>
              </a:rPr>
              <a:t>ensure that adverts and applicants are recruited in a fair, open and </a:t>
            </a:r>
            <a:r>
              <a:rPr lang="en-GB" sz="1050" dirty="0" smtClean="0">
                <a:latin typeface="Verdana" pitchFamily="34" charset="0"/>
                <a:ea typeface="Verdana" pitchFamily="34" charset="0"/>
                <a:cs typeface="Verdana" pitchFamily="34" charset="0"/>
              </a:rPr>
              <a:t>transparent way</a:t>
            </a:r>
            <a:r>
              <a:rPr lang="en-GB" sz="1050" dirty="0">
                <a:latin typeface="Verdana" pitchFamily="34" charset="0"/>
                <a:ea typeface="Verdana" pitchFamily="34" charset="0"/>
                <a:cs typeface="Verdana" pitchFamily="34" charset="0"/>
              </a:rPr>
              <a:t>. </a:t>
            </a:r>
          </a:p>
          <a:p>
            <a:pPr>
              <a:lnSpc>
                <a:spcPct val="150000"/>
              </a:lnSpc>
            </a:pPr>
            <a:r>
              <a:rPr lang="en-GB" sz="1050" dirty="0" smtClean="0">
                <a:latin typeface="Verdana" pitchFamily="34" charset="0"/>
                <a:ea typeface="Verdana" pitchFamily="34" charset="0"/>
                <a:cs typeface="Verdana" pitchFamily="34" charset="0"/>
              </a:rPr>
              <a:t> </a:t>
            </a:r>
            <a:endParaRPr lang="en-GB" sz="105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41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542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5513</TotalTime>
  <Words>1075</Words>
  <Application>Microsoft Office PowerPoint</Application>
  <PresentationFormat>On-screen Show (4:3)</PresentationFormat>
  <Paragraphs>59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Monk</dc:creator>
  <cp:lastModifiedBy>Oonagh Park</cp:lastModifiedBy>
  <cp:revision>116</cp:revision>
  <cp:lastPrinted>2017-10-11T13:10:32Z</cp:lastPrinted>
  <dcterms:created xsi:type="dcterms:W3CDTF">2017-10-08T08:50:39Z</dcterms:created>
  <dcterms:modified xsi:type="dcterms:W3CDTF">2019-03-27T15:32:57Z</dcterms:modified>
</cp:coreProperties>
</file>